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9" r:id="rId4"/>
    <p:sldId id="271" r:id="rId5"/>
    <p:sldId id="263" r:id="rId6"/>
    <p:sldId id="262" r:id="rId7"/>
    <p:sldId id="266" r:id="rId8"/>
    <p:sldId id="272" r:id="rId9"/>
    <p:sldId id="273" r:id="rId10"/>
    <p:sldId id="279" r:id="rId11"/>
    <p:sldId id="274" r:id="rId12"/>
    <p:sldId id="264" r:id="rId13"/>
    <p:sldId id="275" r:id="rId14"/>
    <p:sldId id="281" r:id="rId15"/>
    <p:sldId id="280" r:id="rId16"/>
    <p:sldId id="282" r:id="rId17"/>
    <p:sldId id="284" r:id="rId18"/>
    <p:sldId id="305" r:id="rId19"/>
    <p:sldId id="306" r:id="rId20"/>
    <p:sldId id="307" r:id="rId21"/>
    <p:sldId id="308" r:id="rId22"/>
    <p:sldId id="288" r:id="rId23"/>
    <p:sldId id="258" r:id="rId24"/>
    <p:sldId id="285" r:id="rId25"/>
    <p:sldId id="291" r:id="rId26"/>
    <p:sldId id="292" r:id="rId27"/>
    <p:sldId id="293" r:id="rId28"/>
    <p:sldId id="294" r:id="rId29"/>
    <p:sldId id="289" r:id="rId30"/>
    <p:sldId id="323" r:id="rId31"/>
    <p:sldId id="290" r:id="rId32"/>
    <p:sldId id="286" r:id="rId33"/>
    <p:sldId id="301" r:id="rId34"/>
    <p:sldId id="329" r:id="rId35"/>
    <p:sldId id="324" r:id="rId36"/>
    <p:sldId id="325" r:id="rId37"/>
    <p:sldId id="327" r:id="rId38"/>
    <p:sldId id="328" r:id="rId39"/>
    <p:sldId id="330" r:id="rId40"/>
    <p:sldId id="295" r:id="rId41"/>
    <p:sldId id="309" r:id="rId42"/>
    <p:sldId id="311" r:id="rId43"/>
    <p:sldId id="310" r:id="rId44"/>
    <p:sldId id="312" r:id="rId45"/>
    <p:sldId id="313" r:id="rId46"/>
    <p:sldId id="332" r:id="rId47"/>
    <p:sldId id="331" r:id="rId48"/>
    <p:sldId id="317" r:id="rId49"/>
    <p:sldId id="318" r:id="rId50"/>
    <p:sldId id="333" r:id="rId51"/>
    <p:sldId id="334" r:id="rId52"/>
    <p:sldId id="335" r:id="rId53"/>
    <p:sldId id="336" r:id="rId54"/>
    <p:sldId id="338" r:id="rId55"/>
    <p:sldId id="339" r:id="rId56"/>
    <p:sldId id="260" r:id="rId57"/>
    <p:sldId id="319" r:id="rId5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2853B26-03E3-DD42-9AE6-8F6CB81CD171}">
          <p14:sldIdLst>
            <p14:sldId id="256"/>
            <p14:sldId id="257"/>
            <p14:sldId id="269"/>
            <p14:sldId id="271"/>
            <p14:sldId id="263"/>
            <p14:sldId id="262"/>
            <p14:sldId id="266"/>
            <p14:sldId id="272"/>
            <p14:sldId id="273"/>
            <p14:sldId id="279"/>
            <p14:sldId id="274"/>
            <p14:sldId id="264"/>
            <p14:sldId id="275"/>
            <p14:sldId id="281"/>
            <p14:sldId id="280"/>
            <p14:sldId id="282"/>
            <p14:sldId id="284"/>
            <p14:sldId id="305"/>
            <p14:sldId id="306"/>
            <p14:sldId id="307"/>
            <p14:sldId id="308"/>
            <p14:sldId id="288"/>
            <p14:sldId id="258"/>
            <p14:sldId id="285"/>
            <p14:sldId id="291"/>
            <p14:sldId id="292"/>
            <p14:sldId id="293"/>
            <p14:sldId id="294"/>
            <p14:sldId id="289"/>
            <p14:sldId id="323"/>
            <p14:sldId id="290"/>
            <p14:sldId id="286"/>
            <p14:sldId id="301"/>
            <p14:sldId id="329"/>
            <p14:sldId id="324"/>
            <p14:sldId id="325"/>
            <p14:sldId id="327"/>
            <p14:sldId id="328"/>
            <p14:sldId id="330"/>
            <p14:sldId id="295"/>
            <p14:sldId id="309"/>
            <p14:sldId id="311"/>
            <p14:sldId id="310"/>
            <p14:sldId id="312"/>
            <p14:sldId id="313"/>
            <p14:sldId id="332"/>
            <p14:sldId id="331"/>
            <p14:sldId id="317"/>
            <p14:sldId id="318"/>
            <p14:sldId id="333"/>
            <p14:sldId id="334"/>
            <p14:sldId id="335"/>
            <p14:sldId id="336"/>
            <p14:sldId id="338"/>
            <p14:sldId id="339"/>
            <p14:sldId id="260"/>
            <p14:sldId id="3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CE89-72D1-5949-BA3D-4DDD9F773C52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646F-0E03-D74A-8E83-77F8C96794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0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有中国特色的社会主义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80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278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31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特指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65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现成的解决方案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068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baseline="0" dirty="0" smtClean="0"/>
              <a:t>面对不断变化的需求 -&gt; 无需修改/较少修改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589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有中国特色的社会主义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语言的特点，决定了其设计模式与其它语言不同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98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函数式</a:t>
            </a:r>
            <a:r>
              <a:rPr kumimoji="1" lang="zh-CN" altLang="en-US" dirty="0" smtClean="0"/>
              <a:t>编程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函数（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）是基本类型，与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Boolean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同等对待，把函数作为参数传递。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面向对象：一切类型皆抽象为对象。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686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函数式</a:t>
            </a:r>
            <a:r>
              <a:rPr kumimoji="1" lang="zh-CN" altLang="en-US" dirty="0" smtClean="0"/>
              <a:t>编程</a:t>
            </a:r>
            <a:r>
              <a:rPr kumimoji="1" lang="zh-CN" altLang="en-US" dirty="0" smtClean="0"/>
              <a:t>：数学运算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面向对象：业务逻辑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678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数学运算（轻）</a:t>
            </a:r>
            <a:r>
              <a:rPr kumimoji="1" lang="en-US" altLang="zh-CN" dirty="0" smtClean="0"/>
              <a:t>--</a:t>
            </a:r>
            <a:r>
              <a:rPr kumimoji="1" lang="en-US" altLang="zh-CN" baseline="0" dirty="0" smtClean="0"/>
              <a:t> </a:t>
            </a:r>
            <a:r>
              <a:rPr kumimoji="1" lang="zh-CN" altLang="en-US" dirty="0" smtClean="0"/>
              <a:t>业务逻辑</a:t>
            </a:r>
            <a:r>
              <a:rPr kumimoji="1" lang="zh-CN" altLang="en-US" dirty="0" smtClean="0"/>
              <a:t>（重）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183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淘宝首页：焦点图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840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数学运算（轻）</a:t>
            </a:r>
            <a:r>
              <a:rPr kumimoji="1" lang="en-US" altLang="zh-CN" dirty="0" smtClean="0"/>
              <a:t>--</a:t>
            </a:r>
            <a:r>
              <a:rPr kumimoji="1" lang="en-US" altLang="zh-CN" baseline="0" dirty="0" smtClean="0"/>
              <a:t> </a:t>
            </a:r>
            <a:r>
              <a:rPr kumimoji="1" lang="zh-CN" altLang="en-US" dirty="0" smtClean="0"/>
              <a:t>业务逻辑</a:t>
            </a:r>
            <a:r>
              <a:rPr kumimoji="1" lang="zh-CN" altLang="en-US" dirty="0" smtClean="0"/>
              <a:t>（重）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183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有中国特色的社会主义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步数</a:t>
            </a:r>
            <a:r>
              <a:rPr kumimoji="1" lang="zh-CN" altLang="en-US" dirty="0" smtClean="0"/>
              <a:t>由变量保存，不可直接修改，</a:t>
            </a:r>
            <a:r>
              <a:rPr kumimoji="1" lang="zh-CN" altLang="en-US" dirty="0" smtClean="0"/>
              <a:t>需要封装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步数</a:t>
            </a:r>
            <a:r>
              <a:rPr kumimoji="1" lang="zh-CN" altLang="en-US" dirty="0" smtClean="0"/>
              <a:t>由变量保存，不可直接修改，</a:t>
            </a:r>
            <a:r>
              <a:rPr kumimoji="1" lang="zh-CN" altLang="en-US" dirty="0" smtClean="0"/>
              <a:t>需要封装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步数</a:t>
            </a:r>
            <a:r>
              <a:rPr kumimoji="1" lang="zh-CN" altLang="en-US" dirty="0" smtClean="0"/>
              <a:t>由变量保存，不可直接修改，</a:t>
            </a:r>
            <a:r>
              <a:rPr kumimoji="1" lang="zh-CN" altLang="en-US" dirty="0" smtClean="0"/>
              <a:t>需要封装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步数</a:t>
            </a:r>
            <a:r>
              <a:rPr kumimoji="1" lang="zh-CN" altLang="en-US" dirty="0" smtClean="0"/>
              <a:t>由变量保存，不可直接修改，</a:t>
            </a:r>
            <a:r>
              <a:rPr kumimoji="1" lang="zh-CN" altLang="en-US" dirty="0" smtClean="0"/>
              <a:t>需要封装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83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有中国特色的社会主义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有中国特色的社会主义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0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B646F-0E03-D74A-8E83-77F8C967940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60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67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12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70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13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6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28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99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80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99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4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2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78DA-3B2E-B244-BB27-CFAA6A1C0BBD}" type="datetimeFigureOut">
              <a:rPr kumimoji="1" lang="zh-CN" altLang="en-US" smtClean="0"/>
              <a:t>14-3-5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81D06-728B-FD48-AED0-6E094779C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4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设计模式（一）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阿古（黄超）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agu.hc@alibaba-inc.com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35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942633" y="3044280"/>
            <a:ext cx="3258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设计</a:t>
            </a:r>
            <a:r>
              <a:rPr kumimoji="1" lang="en-US" altLang="zh-CN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＋</a:t>
            </a:r>
            <a:r>
              <a:rPr kumimoji="1" lang="en-US" altLang="zh-CN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模式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9853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左轮手枪的设计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11" r="-8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508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半自动</a:t>
            </a:r>
            <a:r>
              <a:rPr kumimoji="1" lang="zh-CN" altLang="en-US" dirty="0" smtClean="0"/>
              <a:t>手枪的</a:t>
            </a:r>
            <a:r>
              <a:rPr kumimoji="1" lang="zh-CN" altLang="en-US" dirty="0" smtClean="0"/>
              <a:t>设计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90" r="-157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404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smtClean="0"/>
              <a:t>左轮手枪的设计 ＝＞ 解决方案1</a:t>
            </a:r>
          </a:p>
          <a:p>
            <a:r>
              <a:rPr kumimoji="1" lang="en-US" altLang="en-US" dirty="0" smtClean="0"/>
              <a:t>半自动手枪的设计</a:t>
            </a:r>
            <a:r>
              <a:rPr kumimoji="1" lang="en-US" altLang="en-US" dirty="0"/>
              <a:t> ＝＞ </a:t>
            </a:r>
            <a:r>
              <a:rPr kumimoji="1" lang="en-US" altLang="en-US" dirty="0" smtClean="0"/>
              <a:t>解决方案2</a:t>
            </a:r>
          </a:p>
          <a:p>
            <a:r>
              <a:rPr kumimoji="1" lang="en-US" altLang="en-US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9141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err="1" smtClean="0"/>
              <a:t>软件A的设计</a:t>
            </a:r>
            <a:r>
              <a:rPr kumimoji="1" lang="en-US" altLang="en-US" dirty="0" smtClean="0"/>
              <a:t> ＝＞ 解决方案1</a:t>
            </a:r>
          </a:p>
          <a:p>
            <a:r>
              <a:rPr kumimoji="1" lang="en-US" altLang="en-US" dirty="0" err="1" smtClean="0"/>
              <a:t>软件B的设计</a:t>
            </a:r>
            <a:r>
              <a:rPr kumimoji="1" lang="en-US" altLang="en-US" dirty="0"/>
              <a:t> ＝＞ </a:t>
            </a:r>
            <a:r>
              <a:rPr kumimoji="1" lang="en-US" altLang="en-US" dirty="0" smtClean="0"/>
              <a:t>解决方案2</a:t>
            </a:r>
          </a:p>
          <a:p>
            <a:r>
              <a:rPr kumimoji="1" lang="en-US" altLang="en-US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6800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378382" y="3044280"/>
            <a:ext cx="4387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解决方案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＝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模式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22187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61097" y="3044280"/>
            <a:ext cx="86218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en-US" altLang="en-US" sz="4000" dirty="0" smtClean="0">
                <a:latin typeface="Adobe 黑体 Std R"/>
                <a:ea typeface="Adobe 黑体 Std R"/>
                <a:cs typeface="Adobe 黑体 Std R"/>
              </a:rPr>
              <a:t>设计</a:t>
            </a:r>
            <a:r>
              <a:rPr kumimoji="1" lang="zh-CN" altLang="en-US" sz="4000" dirty="0" smtClean="0">
                <a:latin typeface="Adobe 黑体 Std R"/>
                <a:ea typeface="Adobe 黑体 Std R"/>
                <a:cs typeface="Adobe 黑体 Std R"/>
              </a:rPr>
              <a:t>模式</a:t>
            </a:r>
            <a:r>
              <a:rPr kumimoji="1" lang="en-US" altLang="zh-CN" sz="40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000" dirty="0" smtClean="0">
                <a:latin typeface="Adobe 黑体 Std R"/>
                <a:ea typeface="Adobe 黑体 Std R"/>
                <a:cs typeface="Adobe 黑体 Std R"/>
              </a:rPr>
              <a:t>＝</a:t>
            </a:r>
            <a:r>
              <a:rPr kumimoji="1" lang="en-US" altLang="zh-CN" sz="40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000" dirty="0" smtClean="0">
                <a:latin typeface="Adobe 黑体 Std R"/>
                <a:ea typeface="Adobe 黑体 Std R"/>
                <a:cs typeface="Adobe 黑体 Std R"/>
              </a:rPr>
              <a:t>针对软件结构的</a:t>
            </a:r>
            <a:r>
              <a:rPr kumimoji="1" lang="zh-CN" altLang="en-US" sz="4000" dirty="0" smtClean="0">
                <a:latin typeface="Adobe 黑体 Std R"/>
                <a:ea typeface="Adobe 黑体 Std R"/>
                <a:cs typeface="Adobe 黑体 Std R"/>
              </a:rPr>
              <a:t>解决方案</a:t>
            </a:r>
            <a:endParaRPr kumimoji="1" lang="zh-CN" altLang="en-US" sz="40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08104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1658388" y="3044280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为什么使用设计模式？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58498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为什么手枪设计成这样？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11" r="-69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478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不是这样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705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5986" y="3044280"/>
            <a:ext cx="50496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应用于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JavaScript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的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矩形 5"/>
          <p:cNvSpPr>
            <a:spLocks/>
          </p:cNvSpPr>
          <p:nvPr/>
        </p:nvSpPr>
        <p:spPr>
          <a:xfrm>
            <a:off x="3658617" y="304428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>
                <a:latin typeface="Adobe 黑体 Std R"/>
                <a:ea typeface="Adobe 黑体 Std R"/>
                <a:cs typeface="Adobe 黑体 Std R"/>
              </a:rPr>
              <a:t>设计模式</a:t>
            </a:r>
          </a:p>
        </p:txBody>
      </p:sp>
    </p:spTree>
    <p:extLst>
      <p:ext uri="{BB962C8B-B14F-4D97-AF65-F5344CB8AC3E}">
        <p14:creationId xmlns:p14="http://schemas.microsoft.com/office/powerpoint/2010/main" val="37979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22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3 0 L -0.06753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也不是这样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341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结论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手枪的设计模式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5578" y="1600200"/>
            <a:ext cx="2751221" cy="4525963"/>
          </a:xfrm>
        </p:spPr>
        <p:txBody>
          <a:bodyPr>
            <a:normAutofit/>
          </a:bodyPr>
          <a:lstStyle/>
          <a:p>
            <a:r>
              <a:rPr kumimoji="1" lang="en-US" altLang="en-US" dirty="0" smtClean="0"/>
              <a:t>前人设计</a:t>
            </a:r>
          </a:p>
          <a:p>
            <a:r>
              <a:rPr kumimoji="1" lang="en-US" altLang="en-US" dirty="0" smtClean="0"/>
              <a:t>成熟可靠</a:t>
            </a:r>
          </a:p>
          <a:p>
            <a:r>
              <a:rPr kumimoji="1" lang="en-US" altLang="en-US" dirty="0" smtClean="0"/>
              <a:t>久经验证</a:t>
            </a:r>
          </a:p>
          <a:p>
            <a:r>
              <a:rPr kumimoji="1" lang="zh-CN" altLang="en-US" dirty="0" smtClean="0"/>
              <a:t>方便使用</a:t>
            </a:r>
            <a:endParaRPr kumimoji="1" lang="en-US" altLang="en-US" dirty="0" smtClean="0"/>
          </a:p>
          <a:p>
            <a:r>
              <a:rPr kumimoji="1" lang="zh-CN" altLang="en-US" dirty="0" smtClean="0"/>
              <a:t>易于携带</a:t>
            </a:r>
            <a:endParaRPr kumimoji="1" lang="en-US" altLang="zh-CN" dirty="0" smtClean="0"/>
          </a:p>
          <a:p>
            <a:r>
              <a:rPr kumimoji="1" lang="en-US" altLang="en-US" dirty="0"/>
              <a:t>易于组</a:t>
            </a:r>
            <a:r>
              <a:rPr kumimoji="1" lang="en-US" altLang="en-US" dirty="0" smtClean="0"/>
              <a:t>装</a:t>
            </a:r>
            <a:endParaRPr kumimoji="1" lang="en-US" altLang="en-US" dirty="0"/>
          </a:p>
          <a:p>
            <a:r>
              <a:rPr kumimoji="1" lang="en-US" altLang="en-US" dirty="0" smtClean="0"/>
              <a:t>……</a:t>
            </a:r>
            <a:endParaRPr kumimoji="1" lang="en-US" altLang="en-US" dirty="0"/>
          </a:p>
        </p:txBody>
      </p:sp>
      <p:pic>
        <p:nvPicPr>
          <p:cNvPr id="6" name="内容占位符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26" r="-12126"/>
          <a:stretch>
            <a:fillRect/>
          </a:stretch>
        </p:blipFill>
        <p:spPr>
          <a:xfrm>
            <a:off x="94383" y="3859462"/>
            <a:ext cx="5500884" cy="3025274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11" r="-6911"/>
          <a:stretch>
            <a:fillRect/>
          </a:stretch>
        </p:blipFill>
        <p:spPr>
          <a:xfrm>
            <a:off x="94383" y="1190382"/>
            <a:ext cx="5360737" cy="29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软件的设计模式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前人总结的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久经考验</a:t>
            </a:r>
            <a:endParaRPr kumimoji="1" lang="en-US" altLang="zh-CN" dirty="0" smtClean="0"/>
          </a:p>
          <a:p>
            <a:r>
              <a:rPr kumimoji="1" lang="en-US" altLang="en-US" dirty="0" smtClean="0"/>
              <a:t>有</a:t>
            </a:r>
            <a:r>
              <a:rPr kumimoji="1" lang="zh-CN" altLang="en-US" dirty="0" smtClean="0"/>
              <a:t>效的解决方案</a:t>
            </a:r>
            <a:endParaRPr kumimoji="1" lang="en-US" altLang="zh-CN" dirty="0" smtClean="0"/>
          </a:p>
          <a:p>
            <a:r>
              <a:rPr kumimoji="1" lang="en-US" altLang="en-US" dirty="0" smtClean="0"/>
              <a:t>不止一种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5962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48" y="256936"/>
            <a:ext cx="5825958" cy="54647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5721684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200" dirty="0" smtClean="0">
                <a:latin typeface="Adobe 黑体 Std R"/>
                <a:ea typeface="Adobe 黑体 Std R"/>
                <a:cs typeface="Adobe 黑体 Std R"/>
              </a:rPr>
              <a:t>《</a:t>
            </a:r>
            <a:r>
              <a:rPr kumimoji="1" lang="en-US" altLang="zh-CN" sz="2200" dirty="0" smtClean="0">
                <a:latin typeface="Adobe 黑体 Std R"/>
                <a:ea typeface="Adobe 黑体 Std R"/>
                <a:cs typeface="Adobe 黑体 Std R"/>
              </a:rPr>
              <a:t>Design </a:t>
            </a:r>
            <a:r>
              <a:rPr kumimoji="1" lang="en-US" altLang="zh-CN" sz="2200" dirty="0">
                <a:latin typeface="Adobe 黑体 Std R"/>
                <a:ea typeface="Adobe 黑体 Std R"/>
                <a:cs typeface="Adobe 黑体 Std R"/>
              </a:rPr>
              <a:t>Patterns: Elements of Reusable Object-Oriented </a:t>
            </a:r>
            <a:r>
              <a:rPr kumimoji="1" lang="en-US" altLang="zh-CN" sz="2200" dirty="0" smtClean="0">
                <a:latin typeface="Adobe 黑体 Std R"/>
                <a:ea typeface="Adobe 黑体 Std R"/>
                <a:cs typeface="Adobe 黑体 Std R"/>
              </a:rPr>
              <a:t>Software</a:t>
            </a:r>
            <a:r>
              <a:rPr kumimoji="1" lang="en-US" altLang="zh-CN" sz="2200" dirty="0">
                <a:latin typeface="Adobe 黑体 Std R"/>
                <a:ea typeface="Adobe 黑体 Std R"/>
                <a:cs typeface="Adobe 黑体 Std R"/>
              </a:rPr>
              <a:t>》</a:t>
            </a:r>
            <a:endParaRPr kumimoji="1" lang="en-US" altLang="zh-CN" sz="2200" dirty="0" smtClean="0">
              <a:latin typeface="Adobe 黑体 Std R"/>
              <a:ea typeface="Adobe 黑体 Std R"/>
              <a:cs typeface="Adobe 黑体 Std R"/>
            </a:endParaRPr>
          </a:p>
          <a:p>
            <a:pPr algn="r"/>
            <a:r>
              <a:rPr kumimoji="1" lang="en-US" altLang="zh-CN" sz="1600" dirty="0" smtClean="0">
                <a:latin typeface="Adobe 黑体 Std R"/>
                <a:ea typeface="Adobe 黑体 Std R"/>
                <a:cs typeface="Adobe 黑体 Std R"/>
              </a:rPr>
              <a:t>—</a:t>
            </a:r>
            <a:r>
              <a:rPr kumimoji="1" lang="en-US" altLang="zh-CN" sz="1600" dirty="0">
                <a:latin typeface="Adobe 黑体 Std R"/>
                <a:ea typeface="Adobe 黑体 Std R"/>
                <a:cs typeface="Adobe 黑体 Std R"/>
              </a:rPr>
              <a:t>— Erich Gamma, Richard Helm, Ralph Johnson &amp; John </a:t>
            </a:r>
            <a:r>
              <a:rPr kumimoji="1" lang="en-US" altLang="zh-CN" sz="1600" dirty="0" err="1" smtClean="0">
                <a:latin typeface="Adobe 黑体 Std R"/>
                <a:ea typeface="Adobe 黑体 Std R"/>
                <a:cs typeface="Adobe 黑体 Std R"/>
              </a:rPr>
              <a:t>Vlissides</a:t>
            </a:r>
            <a:r>
              <a:rPr kumimoji="1" lang="en-US" altLang="zh-CN" sz="1600" dirty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en-US" altLang="zh-CN" sz="1600" dirty="0" smtClean="0">
                <a:latin typeface="Adobe 黑体 Std R"/>
                <a:ea typeface="Adobe 黑体 Std R"/>
                <a:cs typeface="Adobe 黑体 Std R"/>
              </a:rPr>
              <a:t>@1995</a:t>
            </a:r>
            <a:endParaRPr kumimoji="1" lang="zh-CN" altLang="en-US" sz="16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90816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1940518" y="3044280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使用设计模式的好处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57143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使用设计模式的</a:t>
            </a:r>
            <a:r>
              <a:rPr kumimoji="1" lang="en-US" altLang="en-US" dirty="0"/>
              <a:t>好处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6"/>
          </a:xfrm>
        </p:spPr>
        <p:txBody>
          <a:bodyPr/>
          <a:lstStyle/>
          <a:p>
            <a:r>
              <a:rPr kumimoji="1" lang="zh-CN" altLang="en-US" dirty="0" smtClean="0"/>
              <a:t>解决浏览器兼容性问题</a:t>
            </a:r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2050812"/>
            <a:ext cx="5882106" cy="4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8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使用设计模式的</a:t>
            </a:r>
            <a:r>
              <a:rPr kumimoji="1" lang="en-US" altLang="en-US" dirty="0"/>
              <a:t>好处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无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库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" y="3078745"/>
            <a:ext cx="8120590" cy="18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使用设计模式的</a:t>
            </a:r>
            <a:r>
              <a:rPr kumimoji="1" lang="en-US" altLang="en-US" dirty="0"/>
              <a:t>好处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err="1" smtClean="0"/>
              <a:t>有JavaScript库（jQuery</a:t>
            </a:r>
            <a:r>
              <a:rPr kumimoji="1" lang="en-US" altLang="en-US" dirty="0" smtClean="0"/>
              <a:t>, YUI, ……）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9" y="3054683"/>
            <a:ext cx="8036303" cy="26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7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使用设计模式的</a:t>
            </a:r>
            <a:r>
              <a:rPr kumimoji="1" lang="en-US" altLang="en-US" dirty="0"/>
              <a:t>好处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smtClean="0"/>
              <a:t>解决浏览器兼容性问题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79" y="3294063"/>
            <a:ext cx="3810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CN" altLang="en-US" dirty="0" smtClean="0"/>
              <a:t>设计模式</a:t>
            </a:r>
            <a:r>
              <a:rPr kumimoji="1" lang="en-US" altLang="en-US" dirty="0" smtClean="0"/>
              <a:t>的</a:t>
            </a:r>
            <a:r>
              <a:rPr kumimoji="1" lang="zh-CN" altLang="en-US" dirty="0"/>
              <a:t>好处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9" y="3045993"/>
            <a:ext cx="1308100" cy="127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5165" y="4840495"/>
            <a:ext cx="1670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易于</a:t>
            </a: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复用</a:t>
            </a:r>
            <a:endParaRPr kumimoji="1" lang="en-US" altLang="zh-CN" sz="28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36" y="3152940"/>
            <a:ext cx="1219200" cy="1054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37249" y="484049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易于</a:t>
            </a:r>
            <a:r>
              <a:rPr kumimoji="1" lang="zh-CN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扩展</a:t>
            </a:r>
            <a:endParaRPr kumimoji="1" lang="en-US" altLang="zh-CN" sz="28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3143" y="484049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易于</a:t>
            </a: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维护</a:t>
            </a:r>
            <a:endParaRPr kumimoji="1" lang="en-US" altLang="zh-CN" sz="28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2954420"/>
            <a:ext cx="1320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942633" y="3044280"/>
            <a:ext cx="3258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设计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＋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模式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97748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使用设计模式</a:t>
            </a:r>
            <a:r>
              <a:rPr kumimoji="1" lang="en-US" altLang="en-US" dirty="0"/>
              <a:t>的</a:t>
            </a:r>
            <a:r>
              <a:rPr kumimoji="1" lang="zh-CN" altLang="en-US" dirty="0"/>
              <a:t>好处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2" y="1380207"/>
            <a:ext cx="4371474" cy="53331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66535" y="1979112"/>
            <a:ext cx="5582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kumimoji="1" lang="zh-CN" altLang="en-US" sz="3200" dirty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站在巨人的肩膀上</a:t>
            </a:r>
            <a:endParaRPr kumimoji="1" lang="zh-CN" altLang="en-US" sz="3200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2357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zh-CN" altLang="en-US" dirty="0" smtClean="0"/>
              <a:t>设计模式</a:t>
            </a:r>
            <a:r>
              <a:rPr kumimoji="1" lang="en-US" altLang="en-US" dirty="0" smtClean="0"/>
              <a:t>的好处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86284"/>
            <a:ext cx="5715000" cy="33401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520741" y="5535697"/>
            <a:ext cx="410251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kumimoji="1" lang="zh-CN" altLang="en-US" sz="3200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需求变化？从容应对</a:t>
            </a:r>
            <a:endParaRPr kumimoji="1" lang="zh-CN" altLang="en-US" sz="3200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9497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CN" altLang="en-US" dirty="0" smtClean="0"/>
              <a:t>设计模式的</a:t>
            </a:r>
            <a:r>
              <a:rPr kumimoji="1" lang="en-US" altLang="en-US" dirty="0"/>
              <a:t>好处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2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222648" y="3044280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如何学习设计模式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52071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67690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如何学习设计模式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069" r="-48069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426" y="715795"/>
            <a:ext cx="5993732" cy="5993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19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如何学习</a:t>
            </a:r>
            <a:r>
              <a:rPr kumimoji="1" lang="zh-CN" altLang="en-US" dirty="0" smtClean="0"/>
              <a:t>设计模式</a:t>
            </a:r>
            <a:r>
              <a:rPr kumimoji="1" lang="en-US" altLang="en-US" dirty="0" smtClean="0"/>
              <a:t>——实践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04876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如何学习</a:t>
            </a:r>
            <a:r>
              <a:rPr kumimoji="1" lang="zh-CN" altLang="en-US" dirty="0" smtClean="0"/>
              <a:t>设计模式</a:t>
            </a:r>
            <a:r>
              <a:rPr kumimoji="1" lang="en-US" altLang="en-US" dirty="0" smtClean="0"/>
              <a:t>——再实践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15740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222649" y="3044280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如何运用设计模式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4467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737895"/>
            <a:ext cx="8229600" cy="4388268"/>
          </a:xfrm>
        </p:spPr>
      </p:pic>
      <p:sp>
        <p:nvSpPr>
          <p:cNvPr id="5" name="矩形 4"/>
          <p:cNvSpPr/>
          <p:nvPr/>
        </p:nvSpPr>
        <p:spPr>
          <a:xfrm>
            <a:off x="4919579" y="1916545"/>
            <a:ext cx="37672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还记得吗？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全都记</a:t>
            </a:r>
            <a:r>
              <a:rPr lang="zh-CN" altLang="en-US" sz="28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得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现在呢？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已经</a:t>
            </a:r>
            <a:r>
              <a:rPr lang="zh-CN" altLang="en-US" sz="28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忘却了一小半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不坏不坏</a:t>
            </a:r>
            <a:r>
              <a:rPr lang="zh-CN" altLang="en-US" sz="28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，忘得真快，那么现在呢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已经全都忘</a:t>
            </a:r>
            <a:r>
              <a:rPr lang="zh-CN" altLang="en-US" sz="28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了，忘得干干净净</a:t>
            </a:r>
            <a:r>
              <a:rPr lang="zh-CN" altLang="en-US" sz="2800" dirty="0" smtClean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82730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3351160" y="304428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en-US" altLang="en-US" sz="4400" dirty="0" smtClean="0">
                <a:latin typeface="Adobe 黑体 Std R"/>
                <a:ea typeface="Adobe 黑体 Std R"/>
                <a:cs typeface="Adobe 黑体 Std R"/>
              </a:rPr>
              <a:t>随机应变</a:t>
            </a:r>
            <a:endParaRPr kumimoji="1" lang="zh-CN" altLang="en-US" sz="4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7920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942633" y="3044280"/>
            <a:ext cx="3258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设计</a:t>
            </a:r>
            <a:r>
              <a:rPr kumimoji="1" lang="en-US" altLang="zh-CN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＋</a:t>
            </a:r>
            <a:r>
              <a:rPr kumimoji="1" lang="en-US" altLang="zh-CN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solidFill>
                  <a:schemeClr val="bg1">
                    <a:lumMod val="75000"/>
                  </a:schemeClr>
                </a:solidFill>
                <a:latin typeface="Adobe 黑体 Std R"/>
                <a:ea typeface="Adobe 黑体 Std R"/>
                <a:cs typeface="Adobe 黑体 Std R"/>
              </a:rPr>
              <a:t>模式</a:t>
            </a:r>
            <a:endParaRPr kumimoji="1" lang="zh-CN" altLang="en-US" sz="4400" dirty="0">
              <a:solidFill>
                <a:schemeClr val="bg1">
                  <a:lumMod val="75000"/>
                </a:schemeClr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01354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047162" y="2324593"/>
            <a:ext cx="50496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JavaScript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设计模式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  <a:p>
            <a:pPr algn="ctr">
              <a:spcBef>
                <a:spcPct val="0"/>
              </a:spcBef>
            </a:pP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||</a:t>
            </a:r>
          </a:p>
        </p:txBody>
      </p:sp>
      <p:sp>
        <p:nvSpPr>
          <p:cNvPr id="3" name="矩形 2"/>
          <p:cNvSpPr>
            <a:spLocks/>
          </p:cNvSpPr>
          <p:nvPr/>
        </p:nvSpPr>
        <p:spPr>
          <a:xfrm>
            <a:off x="918649" y="3795123"/>
            <a:ext cx="73067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solidFill>
                  <a:srgbClr val="000090"/>
                </a:solidFill>
                <a:latin typeface="Adobe 黑体 Std R"/>
                <a:ea typeface="Adobe 黑体 Std R"/>
                <a:cs typeface="Adobe 黑体 Std R"/>
              </a:rPr>
              <a:t>应用于</a:t>
            </a:r>
            <a:r>
              <a:rPr kumimoji="1" lang="en-US" altLang="zh-CN" sz="4400" dirty="0">
                <a:solidFill>
                  <a:srgbClr val="000090"/>
                </a:solidFill>
                <a:latin typeface="Adobe 黑体 Std R"/>
                <a:ea typeface="Adobe 黑体 Std R"/>
                <a:cs typeface="Adobe 黑体 Std R"/>
              </a:rPr>
              <a:t>JavaScript</a:t>
            </a:r>
            <a:r>
              <a:rPr kumimoji="1" lang="zh-CN" altLang="en-US" sz="4400" dirty="0">
                <a:solidFill>
                  <a:srgbClr val="000090"/>
                </a:solidFill>
                <a:latin typeface="Adobe 黑体 Std R"/>
                <a:ea typeface="Adobe 黑体 Std R"/>
                <a:cs typeface="Adobe 黑体 Std R"/>
              </a:rPr>
              <a:t>的</a:t>
            </a:r>
            <a:r>
              <a:rPr kumimoji="1" lang="zh-CN" altLang="en-US" sz="4400" dirty="0">
                <a:latin typeface="Adobe 黑体 Std R"/>
                <a:ea typeface="Adobe 黑体 Std R"/>
                <a:cs typeface="Adobe 黑体 Std R"/>
              </a:rPr>
              <a:t>设计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模式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42767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语言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1" y="2642268"/>
            <a:ext cx="2298031" cy="15127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5" y="1704473"/>
            <a:ext cx="1854200" cy="2730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52206" y="4925841"/>
            <a:ext cx="1980029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函数式</a:t>
            </a:r>
          </a:p>
          <a:p>
            <a:pPr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（简化版）</a:t>
            </a:r>
            <a:endParaRPr kumimoji="1" lang="en-US" altLang="zh-CN" sz="28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10095" y="4925841"/>
            <a:ext cx="3252223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面向对象</a:t>
            </a:r>
          </a:p>
          <a:p>
            <a:pPr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（</a:t>
            </a:r>
            <a:r>
              <a:rPr kumimoji="1" lang="en-US" altLang="en-US" sz="2800" b="1" dirty="0" err="1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基于Prototype</a:t>
            </a: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）</a:t>
            </a:r>
            <a:endParaRPr kumimoji="1" lang="en-US" altLang="zh-CN" sz="28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98304" y="2916595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zh-CN" altLang="en-US" sz="60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＋</a:t>
            </a:r>
            <a:endParaRPr kumimoji="1" lang="en-US" altLang="zh-CN" sz="60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961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0436" y="492584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函数式</a:t>
            </a:r>
          </a:p>
        </p:txBody>
      </p:sp>
      <p:sp>
        <p:nvSpPr>
          <p:cNvPr id="5" name="矩形 4"/>
          <p:cNvSpPr/>
          <p:nvPr/>
        </p:nvSpPr>
        <p:spPr>
          <a:xfrm>
            <a:off x="6026251" y="491873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面向对象</a:t>
            </a:r>
          </a:p>
        </p:txBody>
      </p:sp>
      <p:sp>
        <p:nvSpPr>
          <p:cNvPr id="6" name="矩形 5"/>
          <p:cNvSpPr/>
          <p:nvPr/>
        </p:nvSpPr>
        <p:spPr>
          <a:xfrm>
            <a:off x="279291" y="2267811"/>
            <a:ext cx="406544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zh-CN" sz="1600" b="1" dirty="0">
                <a:solidFill>
                  <a:schemeClr val="bg1">
                    <a:lumMod val="50000"/>
                  </a:schemeClr>
                </a:solidFill>
                <a:latin typeface="Monaco"/>
              </a:rPr>
              <a:t>var </a:t>
            </a:r>
            <a:r>
              <a:rPr lang="is-IS" altLang="zh-CN" sz="1600" b="1" dirty="0" smtClean="0">
                <a:solidFill>
                  <a:schemeClr val="bg1">
                    <a:lumMod val="50000"/>
                  </a:schemeClr>
                </a:solidFill>
                <a:latin typeface="Monaco"/>
              </a:rPr>
              <a:t>a </a:t>
            </a:r>
            <a:r>
              <a:rPr lang="is-IS" altLang="zh-CN" sz="1600" b="1" dirty="0">
                <a:solidFill>
                  <a:schemeClr val="bg1">
                    <a:lumMod val="50000"/>
                  </a:schemeClr>
                </a:solidFill>
                <a:latin typeface="Monaco"/>
              </a:rPr>
              <a:t>= [0, 1, 2, 3]</a:t>
            </a:r>
            <a:r>
              <a:rPr lang="is-IS" altLang="zh-CN" sz="1600" b="1" dirty="0" smtClean="0">
                <a:solidFill>
                  <a:schemeClr val="bg1">
                    <a:lumMod val="50000"/>
                  </a:schemeClr>
                </a:solidFill>
                <a:latin typeface="Monaco"/>
              </a:rPr>
              <a:t>;</a:t>
            </a:r>
          </a:p>
          <a:p>
            <a:endParaRPr lang="is-IS" altLang="zh-CN" sz="1600" b="1" dirty="0">
              <a:solidFill>
                <a:srgbClr val="000000"/>
              </a:solidFill>
              <a:latin typeface="Monaco"/>
            </a:endParaRPr>
          </a:p>
          <a:p>
            <a:r>
              <a:rPr lang="en-US" altLang="zh-CN" sz="1600" b="1" dirty="0" err="1">
                <a:solidFill>
                  <a:srgbClr val="7F7F7F"/>
                </a:solidFill>
                <a:latin typeface="Monaco"/>
              </a:rPr>
              <a:t>KISSY.each</a:t>
            </a:r>
            <a:r>
              <a:rPr lang="en-US" altLang="zh-CN" sz="1600" b="1" dirty="0">
                <a:solidFill>
                  <a:srgbClr val="7F7F7F"/>
                </a:solidFill>
                <a:latin typeface="Monaco"/>
              </a:rPr>
              <a:t>(</a:t>
            </a:r>
            <a:r>
              <a:rPr lang="en-US" altLang="zh-CN" sz="1600" b="1" dirty="0" smtClean="0">
                <a:solidFill>
                  <a:srgbClr val="7F7F7F"/>
                </a:solidFill>
                <a:latin typeface="Monaco"/>
              </a:rPr>
              <a:t>a,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altLang="zh-CN" sz="1600" b="1" dirty="0" smtClean="0">
                <a:solidFill>
                  <a:srgbClr val="7F7F7F"/>
                </a:solidFill>
                <a:latin typeface="Monaco"/>
              </a:rPr>
              <a:t>el, </a:t>
            </a:r>
            <a:r>
              <a:rPr lang="en-US" altLang="zh-CN" sz="1600" b="1" dirty="0" err="1" smtClean="0">
                <a:solidFill>
                  <a:srgbClr val="7F7F7F"/>
                </a:solidFill>
                <a:latin typeface="Monaco"/>
              </a:rPr>
              <a:t>idx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...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}</a:t>
            </a:r>
            <a:r>
              <a:rPr lang="en-US" altLang="zh-CN" sz="1600" b="1" dirty="0">
                <a:solidFill>
                  <a:srgbClr val="7F7F7F"/>
                </a:solidFill>
                <a:latin typeface="Monaco"/>
              </a:rPr>
              <a:t>);</a:t>
            </a:r>
          </a:p>
          <a:p>
            <a:pPr algn="ctr">
              <a:spcBef>
                <a:spcPct val="20000"/>
              </a:spcBef>
            </a:pPr>
            <a:endParaRPr kumimoji="1" lang="en-US" altLang="zh-CN" sz="1600" b="1" dirty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7768" y="2267811"/>
            <a:ext cx="41896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7F7F7F"/>
                </a:solidFill>
                <a:latin typeface="Monaco"/>
              </a:rPr>
              <a:t>public </a:t>
            </a:r>
            <a:r>
              <a:rPr lang="en-US" altLang="zh-CN" sz="1600" b="1" dirty="0">
                <a:solidFill>
                  <a:srgbClr val="7F7F7F"/>
                </a:solidFill>
                <a:latin typeface="Monaco"/>
              </a:rPr>
              <a:t>class Object</a:t>
            </a:r>
          </a:p>
          <a:p>
            <a:r>
              <a:rPr lang="en-US" altLang="zh-CN" sz="1600" dirty="0">
                <a:solidFill>
                  <a:srgbClr val="7F7F7F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7F7F7F"/>
                </a:solidFill>
                <a:latin typeface="Monaco"/>
              </a:rPr>
              <a:t>    </a:t>
            </a:r>
            <a:r>
              <a:rPr lang="en-US" altLang="zh-CN" sz="1600" b="1" dirty="0">
                <a:solidFill>
                  <a:srgbClr val="7F7F7F"/>
                </a:solidFill>
                <a:latin typeface="Monaco"/>
              </a:rPr>
              <a:t>public Object()</a:t>
            </a:r>
          </a:p>
          <a:p>
            <a:r>
              <a:rPr lang="en-US" altLang="zh-CN" sz="1600" dirty="0">
                <a:solidFill>
                  <a:srgbClr val="7F7F7F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    File f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File(</a:t>
            </a:r>
            <a:r>
              <a:rPr lang="en-US" altLang="zh-CN" sz="1600" b="1" dirty="0">
                <a:solidFill>
                  <a:srgbClr val="2A00FF"/>
                </a:solidFill>
                <a:latin typeface="Monaco"/>
              </a:rPr>
              <a:t>".</a:t>
            </a:r>
            <a:r>
              <a:rPr lang="en-US" altLang="zh-CN" sz="1600" b="1" dirty="0" smtClean="0">
                <a:solidFill>
                  <a:srgbClr val="2A00FF"/>
                </a:solidFill>
                <a:latin typeface="Monaco"/>
              </a:rPr>
              <a:t>."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hu-HU" altLang="zh-CN" sz="1600" dirty="0">
                <a:solidFill>
                  <a:srgbClr val="7F7F7F"/>
                </a:solidFill>
                <a:latin typeface="Monaco"/>
              </a:rPr>
              <a:t>        f.delete();</a:t>
            </a:r>
          </a:p>
          <a:p>
            <a:r>
              <a:rPr lang="hu-HU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hu-HU" altLang="zh-CN" sz="1600" dirty="0">
                <a:solidFill>
                  <a:srgbClr val="7F7F7F"/>
                </a:solidFill>
                <a:latin typeface="Monaco"/>
              </a:rPr>
              <a:t>}</a:t>
            </a:r>
          </a:p>
          <a:p>
            <a:r>
              <a:rPr lang="hu-HU" altLang="zh-CN" sz="1600" dirty="0">
                <a:solidFill>
                  <a:srgbClr val="7F7F7F"/>
                </a:solidFill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001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适用场景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0436" y="544821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函数式</a:t>
            </a:r>
          </a:p>
        </p:txBody>
      </p:sp>
      <p:sp>
        <p:nvSpPr>
          <p:cNvPr id="5" name="矩形 4"/>
          <p:cNvSpPr/>
          <p:nvPr/>
        </p:nvSpPr>
        <p:spPr>
          <a:xfrm>
            <a:off x="6026251" y="54411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面向对象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50" y="2393534"/>
            <a:ext cx="1864492" cy="27132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00169" y="159618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数学计算</a:t>
            </a:r>
          </a:p>
        </p:txBody>
      </p:sp>
      <p:sp>
        <p:nvSpPr>
          <p:cNvPr id="10" name="矩形 9"/>
          <p:cNvSpPr/>
          <p:nvPr/>
        </p:nvSpPr>
        <p:spPr>
          <a:xfrm>
            <a:off x="6026251" y="159618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业务逻辑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89" y="2393534"/>
            <a:ext cx="3079129" cy="27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43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前端应用场景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92480" y="1600200"/>
            <a:ext cx="5959040" cy="4525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24" y="1805322"/>
            <a:ext cx="1350207" cy="19648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61791" y="3206081"/>
            <a:ext cx="1256630" cy="1900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585093" y="53794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业务逻辑</a:t>
            </a:r>
          </a:p>
        </p:txBody>
      </p:sp>
      <p:sp>
        <p:nvSpPr>
          <p:cNvPr id="8" name="矩形 7"/>
          <p:cNvSpPr/>
          <p:nvPr/>
        </p:nvSpPr>
        <p:spPr>
          <a:xfrm>
            <a:off x="2034906" y="42431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数学计算</a:t>
            </a:r>
          </a:p>
        </p:txBody>
      </p:sp>
    </p:spTree>
    <p:extLst>
      <p:ext uri="{BB962C8B-B14F-4D97-AF65-F5344CB8AC3E}">
        <p14:creationId xmlns:p14="http://schemas.microsoft.com/office/powerpoint/2010/main" val="4231469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前端应用场景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50" r="-9450"/>
          <a:stretch>
            <a:fillRect/>
          </a:stretch>
        </p:blipFill>
        <p:spPr/>
      </p:pic>
      <p:sp>
        <p:nvSpPr>
          <p:cNvPr id="6" name="圆角矩形 5"/>
          <p:cNvSpPr/>
          <p:nvPr/>
        </p:nvSpPr>
        <p:spPr>
          <a:xfrm>
            <a:off x="2673684" y="3221783"/>
            <a:ext cx="5280527" cy="2904379"/>
          </a:xfrm>
          <a:prstGeom prst="roundRect">
            <a:avLst/>
          </a:prstGeom>
          <a:noFill/>
          <a:ln w="3810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79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前端应用场景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92480" y="1600200"/>
            <a:ext cx="5959040" cy="4525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24" y="1805322"/>
            <a:ext cx="1350207" cy="19648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61791" y="3206081"/>
            <a:ext cx="1256630" cy="1900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585095" y="53794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面向对象</a:t>
            </a:r>
          </a:p>
        </p:txBody>
      </p:sp>
      <p:sp>
        <p:nvSpPr>
          <p:cNvPr id="8" name="矩形 7"/>
          <p:cNvSpPr/>
          <p:nvPr/>
        </p:nvSpPr>
        <p:spPr>
          <a:xfrm>
            <a:off x="2214444" y="424313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zh-CN" altLang="en-US" sz="2800" b="1" dirty="0" smtClean="0">
                <a:solidFill>
                  <a:prstClr val="black"/>
                </a:solidFill>
                <a:latin typeface="Adobe 黑体 Std R"/>
                <a:ea typeface="Adobe 黑体 Std R"/>
                <a:cs typeface="Adobe 黑体 Std R"/>
              </a:rPr>
              <a:t>函数式</a:t>
            </a:r>
            <a:endParaRPr kumimoji="1" lang="en-US" altLang="en-US" sz="2800" b="1" dirty="0" smtClean="0">
              <a:solidFill>
                <a:prstClr val="black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75143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的面向对象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364831"/>
              </p:ext>
            </p:extLst>
          </p:nvPr>
        </p:nvGraphicFramePr>
        <p:xfrm>
          <a:off x="1122946" y="2709780"/>
          <a:ext cx="7018422" cy="2009274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3509211"/>
                <a:gridCol w="3509211"/>
              </a:tblGrid>
              <a:tr h="669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Adobe 黑体 Std R"/>
                          <a:ea typeface="Adobe 黑体 Std R"/>
                          <a:cs typeface="Adobe 黑体 Std R"/>
                        </a:rPr>
                        <a:t>封装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Adobe 黑体 Std R"/>
                          <a:ea typeface="Adobe 黑体 Std R"/>
                          <a:cs typeface="Adobe 黑体 Std R"/>
                        </a:rPr>
                        <a:t>×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</a:tr>
              <a:tr h="669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Adobe 黑体 Std R"/>
                          <a:ea typeface="Adobe 黑体 Std R"/>
                          <a:cs typeface="Adobe 黑体 Std R"/>
                        </a:rPr>
                        <a:t>继承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000" dirty="0" err="1" smtClean="0">
                          <a:latin typeface="Adobe 黑体 Std R"/>
                          <a:ea typeface="Adobe 黑体 Std R"/>
                          <a:cs typeface="Adobe 黑体 Std R"/>
                        </a:rPr>
                        <a:t>基于Prototype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</a:tr>
              <a:tr h="669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Adobe 黑体 Std R"/>
                          <a:ea typeface="Adobe 黑体 Std R"/>
                          <a:cs typeface="Adobe 黑体 Std R"/>
                        </a:rPr>
                        <a:t>多态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Adobe 黑体 Std R"/>
                          <a:ea typeface="Adobe 黑体 Std R"/>
                          <a:cs typeface="Adobe 黑体 Std R"/>
                        </a:rPr>
                        <a:t>只支持覆盖</a:t>
                      </a:r>
                      <a:endParaRPr lang="zh-CN" altLang="en-US" sz="2000" dirty="0">
                        <a:latin typeface="Adobe 黑体 Std R"/>
                        <a:ea typeface="Adobe 黑体 Std R"/>
                        <a:cs typeface="Adobe 黑体 Std R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41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918653" y="3044280"/>
            <a:ext cx="73067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JavaScript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设计模式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——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封装</a:t>
            </a:r>
            <a:endParaRPr kumimoji="1" lang="en-US" altLang="zh-CN" sz="4400" dirty="0" smtClean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86156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计步器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58" y="2824747"/>
            <a:ext cx="3042485" cy="18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1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8229600" cy="65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6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316" y="1619729"/>
            <a:ext cx="7379368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Counter()  </a:t>
            </a:r>
            <a:r>
              <a:rPr lang="en-US" altLang="zh-CN" sz="16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计步器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.count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= 0;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 smtClean="0">
                <a:solidFill>
                  <a:srgbClr val="3F7F5F"/>
                </a:solidFill>
                <a:latin typeface="Monaco"/>
              </a:rPr>
              <a:t>步数</a:t>
            </a:r>
            <a:endParaRPr lang="en-US" altLang="zh-CN" sz="1600" b="1" dirty="0">
              <a:solidFill>
                <a:srgbClr val="000000"/>
              </a:solidFill>
              <a:latin typeface="Monaco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Counter.prototype.walk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 smtClean="0">
                <a:solidFill>
                  <a:srgbClr val="000000"/>
                </a:solidFill>
                <a:latin typeface="Monaco"/>
              </a:rPr>
              <a:t>  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行走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++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.count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};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Counter.prototype.display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显示已走的步数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.count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};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Counter();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counter.walk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alert(</a:t>
            </a:r>
            <a:r>
              <a:rPr lang="en-US" altLang="zh-CN" sz="1600" dirty="0" err="1" smtClean="0">
                <a:solidFill>
                  <a:srgbClr val="000000"/>
                </a:solidFill>
                <a:latin typeface="Monaco"/>
              </a:rPr>
              <a:t>counter.display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)); 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1</a:t>
            </a:r>
            <a:endParaRPr lang="en-US" altLang="zh-CN" sz="1600" dirty="0" smtClean="0">
              <a:solidFill>
                <a:srgbClr val="000000"/>
              </a:solidFill>
              <a:latin typeface="Monaco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alert(</a:t>
            </a:r>
            <a:r>
              <a:rPr lang="en-US" altLang="zh-CN" sz="1600" dirty="0" err="1" smtClean="0">
                <a:solidFill>
                  <a:srgbClr val="000000"/>
                </a:solidFill>
                <a:latin typeface="Monaco"/>
              </a:rPr>
              <a:t>counter.count</a:t>
            </a:r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);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1</a:t>
            </a:r>
            <a:endParaRPr lang="en-US" altLang="zh-CN" sz="1600" dirty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23959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316" y="1601847"/>
            <a:ext cx="7379368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Monaco"/>
              </a:rPr>
              <a:t>function Counter()  </a:t>
            </a:r>
            <a:r>
              <a:rPr lang="en-US" altLang="zh-CN" sz="1600" b="1" dirty="0" smtClean="0">
                <a:solidFill>
                  <a:schemeClr val="bg1">
                    <a:lumMod val="75000"/>
                  </a:schemeClr>
                </a:solidFill>
                <a:latin typeface="Monaco"/>
              </a:rPr>
              <a:t> /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Monaco"/>
              </a:rPr>
              <a:t>/ 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Monaco"/>
              </a:rPr>
              <a:t>计步器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.count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= 0;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 smtClean="0">
                <a:solidFill>
                  <a:srgbClr val="800000"/>
                </a:solidFill>
                <a:latin typeface="Monaco"/>
              </a:rPr>
              <a:t>变量未封装，不安全</a:t>
            </a:r>
            <a:endParaRPr lang="en-US" altLang="zh-CN" sz="1600" b="1" dirty="0">
              <a:solidFill>
                <a:srgbClr val="800000"/>
              </a:solidFill>
              <a:latin typeface="Monaco"/>
            </a:endParaRP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}</a:t>
            </a:r>
          </a:p>
          <a:p>
            <a:endParaRPr lang="en-US" altLang="zh-CN" sz="1600" dirty="0">
              <a:solidFill>
                <a:srgbClr val="BFBFBF"/>
              </a:solidFill>
              <a:latin typeface="Monaco"/>
            </a:endParaRPr>
          </a:p>
          <a:p>
            <a:r>
              <a:rPr lang="en-US" altLang="zh-CN" sz="1600" dirty="0" err="1">
                <a:solidFill>
                  <a:srgbClr val="BFBFBF"/>
                </a:solidFill>
                <a:latin typeface="Monaco"/>
              </a:rPr>
              <a:t>Counter.prototype.walk</a:t>
            </a:r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function()  </a:t>
            </a:r>
            <a:r>
              <a:rPr lang="en-US" altLang="zh-CN" sz="1600" b="1" dirty="0" smtClean="0">
                <a:solidFill>
                  <a:srgbClr val="BFBFBF"/>
                </a:solidFill>
                <a:latin typeface="Monaco"/>
              </a:rPr>
              <a:t>   /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/ </a:t>
            </a:r>
            <a:r>
              <a:rPr lang="zh-CN" altLang="en-US" sz="1600" b="1" dirty="0">
                <a:solidFill>
                  <a:srgbClr val="BFBFBF"/>
                </a:solidFill>
                <a:latin typeface="Monaco"/>
              </a:rPr>
              <a:t>行走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    ++ </a:t>
            </a:r>
            <a:r>
              <a:rPr lang="en-US" altLang="zh-CN" sz="1600" b="1" dirty="0" err="1">
                <a:solidFill>
                  <a:srgbClr val="BFBFBF"/>
                </a:solidFill>
                <a:latin typeface="Monaco"/>
              </a:rPr>
              <a:t>this.count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;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};</a:t>
            </a:r>
          </a:p>
          <a:p>
            <a:r>
              <a:rPr lang="en-US" altLang="zh-CN" sz="1600" dirty="0" err="1">
                <a:solidFill>
                  <a:srgbClr val="BFBFBF"/>
                </a:solidFill>
                <a:latin typeface="Monaco"/>
              </a:rPr>
              <a:t>Counter.prototype.display</a:t>
            </a:r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function()  // </a:t>
            </a:r>
            <a:r>
              <a:rPr lang="zh-CN" altLang="en-US" sz="1600" b="1" dirty="0">
                <a:solidFill>
                  <a:srgbClr val="BFBFBF"/>
                </a:solidFill>
                <a:latin typeface="Monaco"/>
              </a:rPr>
              <a:t>显示已走的步数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{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    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return </a:t>
            </a:r>
            <a:r>
              <a:rPr lang="en-US" altLang="zh-CN" sz="1600" b="1" dirty="0" err="1">
                <a:solidFill>
                  <a:srgbClr val="BFBFBF"/>
                </a:solidFill>
                <a:latin typeface="Monaco"/>
              </a:rPr>
              <a:t>this.count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;</a:t>
            </a:r>
          </a:p>
          <a:p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};</a:t>
            </a:r>
          </a:p>
          <a:p>
            <a:endParaRPr lang="en-US" altLang="zh-CN" sz="1600" dirty="0">
              <a:solidFill>
                <a:srgbClr val="BFBFBF"/>
              </a:solidFill>
              <a:latin typeface="Monaco"/>
            </a:endParaRPr>
          </a:p>
          <a:p>
            <a:r>
              <a:rPr lang="en-US" altLang="zh-CN" sz="1600" b="1" dirty="0" err="1">
                <a:solidFill>
                  <a:srgbClr val="BFBFBF"/>
                </a:solidFill>
                <a:latin typeface="Monaco"/>
              </a:rPr>
              <a:t>var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 counter = new Counter();</a:t>
            </a:r>
          </a:p>
          <a:p>
            <a:r>
              <a:rPr lang="en-US" altLang="zh-CN" sz="1600" dirty="0" err="1">
                <a:solidFill>
                  <a:srgbClr val="BFBFBF"/>
                </a:solidFill>
                <a:latin typeface="Monaco"/>
              </a:rPr>
              <a:t>counter.walk</a:t>
            </a:r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();</a:t>
            </a:r>
          </a:p>
          <a:p>
            <a:r>
              <a:rPr lang="en-US" altLang="zh-CN" sz="1600" dirty="0" smtClean="0">
                <a:solidFill>
                  <a:srgbClr val="BFBFBF"/>
                </a:solidFill>
                <a:latin typeface="Monaco"/>
              </a:rPr>
              <a:t>alert(</a:t>
            </a:r>
            <a:r>
              <a:rPr lang="en-US" altLang="zh-CN" sz="1600" dirty="0" err="1" smtClean="0">
                <a:solidFill>
                  <a:srgbClr val="BFBFBF"/>
                </a:solidFill>
                <a:latin typeface="Monaco"/>
              </a:rPr>
              <a:t>counter.display</a:t>
            </a:r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(</a:t>
            </a:r>
            <a:r>
              <a:rPr lang="en-US" altLang="zh-CN" sz="1600" dirty="0" smtClean="0">
                <a:solidFill>
                  <a:srgbClr val="BFBFBF"/>
                </a:solidFill>
                <a:latin typeface="Monaco"/>
              </a:rPr>
              <a:t>));  </a:t>
            </a:r>
            <a:r>
              <a:rPr lang="en-US" altLang="zh-CN" sz="1600" b="1" dirty="0" smtClean="0">
                <a:solidFill>
                  <a:srgbClr val="BFBFB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/ </a:t>
            </a:r>
            <a:r>
              <a:rPr lang="en-US" altLang="zh-CN" sz="1600" b="1" dirty="0" smtClean="0">
                <a:solidFill>
                  <a:srgbClr val="BFBFBF"/>
                </a:solidFill>
                <a:latin typeface="Monaco"/>
              </a:rPr>
              <a:t>1</a:t>
            </a:r>
            <a:endParaRPr lang="en-US" altLang="zh-CN" sz="1600" dirty="0" smtClean="0">
              <a:solidFill>
                <a:srgbClr val="BFBFBF"/>
              </a:solidFill>
              <a:latin typeface="Monaco"/>
            </a:endParaRPr>
          </a:p>
          <a:p>
            <a:r>
              <a:rPr lang="en-US" altLang="zh-CN" sz="1600" dirty="0" smtClean="0">
                <a:solidFill>
                  <a:srgbClr val="BFBFBF"/>
                </a:solidFill>
                <a:latin typeface="Monaco"/>
              </a:rPr>
              <a:t>alert(</a:t>
            </a:r>
            <a:r>
              <a:rPr lang="en-US" altLang="zh-CN" sz="1600" dirty="0" err="1" smtClean="0">
                <a:solidFill>
                  <a:srgbClr val="BFBFBF"/>
                </a:solidFill>
                <a:latin typeface="Monaco"/>
              </a:rPr>
              <a:t>counter.count</a:t>
            </a:r>
            <a:r>
              <a:rPr lang="en-US" altLang="zh-CN" sz="1600" dirty="0" smtClean="0">
                <a:solidFill>
                  <a:srgbClr val="BFBFBF"/>
                </a:solidFill>
                <a:latin typeface="Monaco"/>
              </a:rPr>
              <a:t>);</a:t>
            </a:r>
            <a:r>
              <a:rPr lang="en-US" altLang="zh-CN" sz="1600" dirty="0">
                <a:solidFill>
                  <a:srgbClr val="BFBFBF"/>
                </a:solidFill>
                <a:latin typeface="Monaco"/>
              </a:rPr>
              <a:t> </a:t>
            </a:r>
            <a:r>
              <a:rPr lang="en-US" altLang="zh-CN" sz="1600" dirty="0" smtClean="0">
                <a:solidFill>
                  <a:srgbClr val="BFBFBF"/>
                </a:solidFill>
                <a:latin typeface="Monaco"/>
              </a:rPr>
              <a:t>     </a:t>
            </a:r>
            <a:r>
              <a:rPr lang="en-US" altLang="zh-CN" sz="1600" b="1" dirty="0" smtClean="0">
                <a:solidFill>
                  <a:srgbClr val="BFBFBF"/>
                </a:solidFill>
                <a:latin typeface="Monaco"/>
              </a:rPr>
              <a:t>/</a:t>
            </a:r>
            <a:r>
              <a:rPr lang="en-US" altLang="zh-CN" sz="1600" b="1" dirty="0">
                <a:solidFill>
                  <a:srgbClr val="BFBFBF"/>
                </a:solidFill>
                <a:latin typeface="Monaco"/>
              </a:rPr>
              <a:t>/ </a:t>
            </a:r>
            <a:r>
              <a:rPr lang="en-US" altLang="zh-CN" sz="1600" b="1" dirty="0" smtClean="0">
                <a:solidFill>
                  <a:srgbClr val="BFBFBF"/>
                </a:solidFill>
                <a:latin typeface="Monaco"/>
              </a:rPr>
              <a:t>1</a:t>
            </a:r>
            <a:endParaRPr lang="en-US" altLang="zh-CN" sz="1600" dirty="0">
              <a:solidFill>
                <a:srgbClr val="BFBFBF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036226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316" y="1601847"/>
            <a:ext cx="737936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计步器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zh-TW" altLang="en-US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TW" sz="16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zh-TW" altLang="en-US" sz="16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TW" sz="1600" b="1" dirty="0">
                <a:solidFill>
                  <a:srgbClr val="000000"/>
                </a:solidFill>
                <a:latin typeface="Monaco"/>
              </a:rPr>
              <a:t>count = 0;  </a:t>
            </a:r>
            <a:r>
              <a:rPr lang="en-US" altLang="zh-TW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TW" altLang="en-US" sz="1600" b="1" dirty="0" smtClean="0">
                <a:solidFill>
                  <a:srgbClr val="3F7F5F"/>
                </a:solidFill>
                <a:latin typeface="Monaco"/>
              </a:rPr>
              <a:t>步数</a:t>
            </a:r>
            <a:endParaRPr lang="zh-TW" altLang="en-US" sz="1600" b="1" dirty="0">
              <a:solidFill>
                <a:srgbClr val="000000"/>
              </a:solidFill>
              <a:latin typeface="Monaco"/>
            </a:endParaRPr>
          </a:p>
          <a:p>
            <a:r>
              <a:rPr lang="zh-TW" altLang="en-US" sz="1600" dirty="0">
                <a:solidFill>
                  <a:srgbClr val="000000"/>
                </a:solidFill>
                <a:latin typeface="Monaco"/>
              </a:rPr>
              <a:t>    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altLang="zh-CN" sz="1600" b="1" dirty="0" err="1" smtClean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Monaco"/>
              </a:rPr>
              <a:t>.walk</a:t>
            </a:r>
            <a:r>
              <a:rPr lang="en-US" altLang="zh-CN" sz="16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行走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    ++ count</a:t>
            </a:r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; 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    };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.display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>
                <a:solidFill>
                  <a:srgbClr val="3F7F5F"/>
                </a:solidFill>
                <a:latin typeface="Monaco"/>
              </a:rPr>
              <a:t>显示已走的步数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};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Counter();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counter.walk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counter.display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());  </a:t>
            </a:r>
            <a:r>
              <a:rPr lang="en-US" altLang="zh-CN" sz="1600" dirty="0">
                <a:solidFill>
                  <a:srgbClr val="3F7F5F"/>
                </a:solidFill>
                <a:latin typeface="Monaco"/>
              </a:rPr>
              <a:t>// 1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000000"/>
                </a:solidFill>
                <a:latin typeface="Monaco"/>
              </a:rPr>
              <a:t>counter.count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);      </a:t>
            </a:r>
            <a:r>
              <a:rPr lang="en-US" altLang="zh-CN" sz="1600" dirty="0">
                <a:solidFill>
                  <a:srgbClr val="3F7F5F"/>
                </a:solidFill>
                <a:latin typeface="Monaco"/>
              </a:rPr>
              <a:t>// undefined</a:t>
            </a:r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695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316" y="1601847"/>
            <a:ext cx="737936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function Counter()  // 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计步器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{</a:t>
            </a:r>
          </a:p>
          <a:p>
            <a:r>
              <a:rPr lang="zh-TW" altLang="en-US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TW" sz="16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zh-TW" altLang="en-US" sz="16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TW" sz="1600" b="1" dirty="0">
                <a:solidFill>
                  <a:srgbClr val="000000"/>
                </a:solidFill>
                <a:latin typeface="Monaco"/>
              </a:rPr>
              <a:t>count = 0;  </a:t>
            </a:r>
            <a:r>
              <a:rPr lang="en-US" altLang="zh-TW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en-US" altLang="en-US" sz="1600" b="1" dirty="0">
                <a:solidFill>
                  <a:schemeClr val="accent5">
                    <a:lumMod val="50000"/>
                  </a:schemeClr>
                </a:solidFill>
                <a:latin typeface="Monaco"/>
              </a:rPr>
              <a:t>使用</a:t>
            </a:r>
            <a:r>
              <a:rPr lang="en-US" altLang="en-US" sz="1600" b="1" dirty="0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闭包封</a:t>
            </a:r>
            <a:r>
              <a:rPr lang="en-US" altLang="en-US" sz="1600" b="1" dirty="0">
                <a:solidFill>
                  <a:schemeClr val="accent5">
                    <a:lumMod val="50000"/>
                  </a:schemeClr>
                </a:solidFill>
                <a:latin typeface="Monaco"/>
              </a:rPr>
              <a:t>装</a:t>
            </a:r>
            <a:r>
              <a:rPr lang="en-US" altLang="en-US" sz="1600" b="1" dirty="0" smtClean="0">
                <a:solidFill>
                  <a:schemeClr val="accent5">
                    <a:lumMod val="50000"/>
                  </a:schemeClr>
                </a:solidFill>
                <a:latin typeface="Monaco"/>
              </a:rPr>
              <a:t>变量，外部无法访问</a:t>
            </a:r>
            <a:endParaRPr lang="zh-TW" altLang="en-US" sz="1600" b="1" dirty="0">
              <a:solidFill>
                <a:schemeClr val="accent5">
                  <a:lumMod val="50000"/>
                </a:schemeClr>
              </a:solidFill>
              <a:latin typeface="Monaco"/>
            </a:endParaRPr>
          </a:p>
          <a:p>
            <a:r>
              <a:rPr lang="zh-TW" altLang="en-US" sz="1600" dirty="0">
                <a:solidFill>
                  <a:srgbClr val="A6A6A6"/>
                </a:solidFill>
                <a:latin typeface="Monaco"/>
              </a:rPr>
              <a:t>    </a:t>
            </a:r>
          </a:p>
          <a:p>
            <a:r>
              <a:rPr lang="en-US" altLang="zh-CN" sz="1600" dirty="0" smtClean="0">
                <a:solidFill>
                  <a:srgbClr val="A6A6A6"/>
                </a:solidFill>
                <a:latin typeface="Monaco"/>
              </a:rPr>
              <a:t>     </a:t>
            </a:r>
            <a:r>
              <a:rPr lang="en-US" altLang="zh-CN" sz="1600" b="1" dirty="0" err="1" smtClean="0">
                <a:solidFill>
                  <a:srgbClr val="A6A6A6"/>
                </a:solidFill>
                <a:latin typeface="Monaco"/>
              </a:rPr>
              <a:t>this.walk</a:t>
            </a:r>
            <a:r>
              <a:rPr lang="en-US" altLang="zh-CN" sz="1600" b="1" dirty="0" smtClean="0">
                <a:solidFill>
                  <a:srgbClr val="A6A6A6"/>
                </a:solidFill>
                <a:latin typeface="Monaco"/>
              </a:rPr>
              <a:t> 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= function()  // </a:t>
            </a:r>
            <a:r>
              <a:rPr lang="zh-CN" altLang="en-US" sz="1600" b="1" dirty="0">
                <a:solidFill>
                  <a:srgbClr val="A6A6A6"/>
                </a:solidFill>
                <a:latin typeface="Monaco"/>
              </a:rPr>
              <a:t>行走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    ++ count</a:t>
            </a:r>
            <a:r>
              <a:rPr lang="en-US" altLang="zh-CN" sz="1600" dirty="0" smtClean="0">
                <a:solidFill>
                  <a:srgbClr val="A6A6A6"/>
                </a:solidFill>
                <a:latin typeface="Monaco"/>
              </a:rPr>
              <a:t>; </a:t>
            </a:r>
          </a:p>
          <a:p>
            <a:r>
              <a:rPr lang="en-US" altLang="zh-CN" sz="1600" dirty="0" smtClean="0">
                <a:solidFill>
                  <a:srgbClr val="A6A6A6"/>
                </a:solidFill>
                <a:latin typeface="Monaco"/>
              </a:rPr>
              <a:t>    };</a:t>
            </a:r>
          </a:p>
          <a:p>
            <a:endParaRPr lang="en-US" altLang="zh-CN" sz="1600" dirty="0">
              <a:solidFill>
                <a:srgbClr val="A6A6A6"/>
              </a:solidFill>
              <a:latin typeface="Monaco"/>
            </a:endParaRP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</a:t>
            </a:r>
            <a:r>
              <a:rPr lang="en-US" altLang="zh-CN" sz="1600" b="1" dirty="0" err="1">
                <a:solidFill>
                  <a:srgbClr val="A6A6A6"/>
                </a:solidFill>
                <a:latin typeface="Monaco"/>
              </a:rPr>
              <a:t>this.display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 = function()  // </a:t>
            </a:r>
            <a:r>
              <a:rPr lang="zh-CN" altLang="en-US" sz="1600" b="1" dirty="0">
                <a:solidFill>
                  <a:srgbClr val="A6A6A6"/>
                </a:solidFill>
                <a:latin typeface="Monaco"/>
              </a:rPr>
              <a:t>显示已走的步数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    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return count;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};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}</a:t>
            </a:r>
          </a:p>
          <a:p>
            <a:endParaRPr lang="en-US" altLang="zh-CN" sz="1600" dirty="0">
              <a:solidFill>
                <a:srgbClr val="A6A6A6"/>
              </a:solidFill>
              <a:latin typeface="Monaco"/>
            </a:endParaRPr>
          </a:p>
          <a:p>
            <a:r>
              <a:rPr lang="en-US" altLang="zh-CN" sz="1600" b="1" dirty="0" err="1">
                <a:solidFill>
                  <a:srgbClr val="A6A6A6"/>
                </a:solidFill>
                <a:latin typeface="Monaco"/>
              </a:rPr>
              <a:t>var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 counter = new Counter();</a:t>
            </a:r>
          </a:p>
          <a:p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counter.walk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();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counter.display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());  // 1 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counter.count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);      // undefined </a:t>
            </a:r>
          </a:p>
        </p:txBody>
      </p:sp>
    </p:spTree>
    <p:extLst>
      <p:ext uri="{BB962C8B-B14F-4D97-AF65-F5344CB8AC3E}">
        <p14:creationId xmlns:p14="http://schemas.microsoft.com/office/powerpoint/2010/main" val="1339009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2316" y="1601847"/>
            <a:ext cx="737936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function Counter()  // 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计步器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 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{</a:t>
            </a:r>
          </a:p>
          <a:p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    </a:t>
            </a:r>
            <a:r>
              <a:rPr lang="en-US" altLang="zh-TW" sz="1600" b="1" dirty="0" err="1">
                <a:solidFill>
                  <a:schemeClr val="bg1">
                    <a:lumMod val="65000"/>
                  </a:schemeClr>
                </a:solidFill>
                <a:latin typeface="Monaco"/>
              </a:rPr>
              <a:t>var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 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count = 0;  // </a:t>
            </a: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Monaco"/>
              </a:rPr>
              <a:t>步数</a:t>
            </a:r>
            <a:endParaRPr lang="zh-TW" altLang="en-US" sz="1600" b="1" dirty="0">
              <a:solidFill>
                <a:schemeClr val="bg1">
                  <a:lumMod val="65000"/>
                </a:schemeClr>
              </a:solidFill>
              <a:latin typeface="Monaco"/>
            </a:endParaRPr>
          </a:p>
          <a:p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Monaco"/>
              </a:rPr>
              <a:t>    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altLang="zh-CN" sz="1600" b="1" dirty="0" err="1" smtClean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Monaco"/>
              </a:rPr>
              <a:t>.walk</a:t>
            </a:r>
            <a:r>
              <a:rPr lang="en-US" altLang="zh-CN" sz="16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// </a:t>
            </a:r>
            <a:r>
              <a:rPr lang="zh-CN" altLang="en-US" sz="1600" b="1" dirty="0" smtClean="0">
                <a:solidFill>
                  <a:srgbClr val="800000"/>
                </a:solidFill>
                <a:latin typeface="Monaco"/>
              </a:rPr>
              <a:t>每个对象实例都要创建</a:t>
            </a:r>
            <a:r>
              <a:rPr lang="en-US" altLang="zh-CN" sz="1600" b="1" dirty="0" smtClean="0">
                <a:solidFill>
                  <a:srgbClr val="800000"/>
                </a:solidFill>
                <a:latin typeface="Monaco"/>
              </a:rPr>
              <a:t>Function</a:t>
            </a:r>
            <a:r>
              <a:rPr lang="en-US" altLang="zh-CN" sz="1600" b="1" dirty="0" smtClean="0">
                <a:solidFill>
                  <a:srgbClr val="800000"/>
                </a:solidFill>
                <a:latin typeface="Monaco"/>
              </a:rPr>
              <a:t> </a:t>
            </a:r>
            <a:endParaRPr lang="en-US" altLang="zh-CN" sz="1600" b="1" dirty="0">
              <a:solidFill>
                <a:srgbClr val="800000"/>
              </a:solidFill>
              <a:latin typeface="Monaco"/>
            </a:endParaRP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    ++ count</a:t>
            </a:r>
            <a:r>
              <a:rPr lang="en-US" altLang="zh-CN" sz="1600" dirty="0" smtClean="0">
                <a:solidFill>
                  <a:srgbClr val="A6A6A6"/>
                </a:solidFill>
                <a:latin typeface="Monaco"/>
              </a:rPr>
              <a:t>; </a:t>
            </a:r>
          </a:p>
          <a:p>
            <a:r>
              <a:rPr lang="en-US" altLang="zh-CN" sz="1600" dirty="0" smtClean="0">
                <a:solidFill>
                  <a:srgbClr val="A6A6A6"/>
                </a:solidFill>
                <a:latin typeface="Monaco"/>
              </a:rPr>
              <a:t>    };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Monaco"/>
              </a:rPr>
              <a:t>.display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altLang="zh-CN" sz="1600" b="1" dirty="0">
                <a:solidFill>
                  <a:srgbClr val="000000"/>
                </a:solidFill>
                <a:latin typeface="Monaco"/>
              </a:rPr>
              <a:t>()  </a:t>
            </a:r>
            <a:r>
              <a:rPr lang="en-US" altLang="zh-CN" sz="1600" b="1" dirty="0">
                <a:solidFill>
                  <a:srgbClr val="3F7F5F"/>
                </a:solidFill>
                <a:latin typeface="Monaco"/>
              </a:rPr>
              <a:t>/</a:t>
            </a:r>
            <a:r>
              <a:rPr lang="en-US" altLang="zh-CN" sz="1600" b="1" dirty="0" smtClean="0">
                <a:solidFill>
                  <a:srgbClr val="3F7F5F"/>
                </a:solidFill>
                <a:latin typeface="Monaco"/>
              </a:rPr>
              <a:t>/ </a:t>
            </a:r>
            <a:r>
              <a:rPr lang="zh-CN" altLang="en-US" sz="1600" b="1" dirty="0" smtClean="0">
                <a:solidFill>
                  <a:srgbClr val="800000"/>
                </a:solidFill>
                <a:latin typeface="Monaco"/>
              </a:rPr>
              <a:t>每个</a:t>
            </a:r>
            <a:r>
              <a:rPr lang="zh-CN" altLang="en-US" sz="1600" b="1" dirty="0">
                <a:solidFill>
                  <a:srgbClr val="800000"/>
                </a:solidFill>
                <a:latin typeface="Monaco"/>
              </a:rPr>
              <a:t>对象</a:t>
            </a:r>
            <a:r>
              <a:rPr lang="zh-CN" altLang="en-US" sz="1600" b="1" dirty="0" smtClean="0">
                <a:solidFill>
                  <a:srgbClr val="800000"/>
                </a:solidFill>
                <a:latin typeface="Monaco"/>
              </a:rPr>
              <a:t>实例都要创</a:t>
            </a:r>
            <a:r>
              <a:rPr lang="zh-CN" altLang="en-US" sz="1600" b="1" dirty="0">
                <a:solidFill>
                  <a:srgbClr val="800000"/>
                </a:solidFill>
                <a:latin typeface="Monaco"/>
              </a:rPr>
              <a:t>建</a:t>
            </a:r>
            <a:r>
              <a:rPr lang="en-US" altLang="zh-CN" sz="1600" b="1" dirty="0">
                <a:solidFill>
                  <a:srgbClr val="800000"/>
                </a:solidFill>
                <a:latin typeface="Monaco"/>
              </a:rPr>
              <a:t>Function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{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    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return count;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    };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}</a:t>
            </a:r>
          </a:p>
          <a:p>
            <a:endParaRPr lang="en-US" altLang="zh-CN" sz="1600" dirty="0">
              <a:latin typeface="Monaco"/>
            </a:endParaRPr>
          </a:p>
          <a:p>
            <a:r>
              <a:rPr lang="en-US" altLang="zh-CN" sz="1600" b="1" dirty="0" err="1">
                <a:solidFill>
                  <a:srgbClr val="A6A6A6"/>
                </a:solidFill>
                <a:latin typeface="Monaco"/>
              </a:rPr>
              <a:t>var</a:t>
            </a:r>
            <a:r>
              <a:rPr lang="en-US" altLang="zh-CN" sz="1600" b="1" dirty="0">
                <a:solidFill>
                  <a:srgbClr val="A6A6A6"/>
                </a:solidFill>
                <a:latin typeface="Monaco"/>
              </a:rPr>
              <a:t> counter = new Counter();</a:t>
            </a:r>
          </a:p>
          <a:p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counter.walk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();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counter.display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());  // 1 </a:t>
            </a:r>
          </a:p>
          <a:p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alert(</a:t>
            </a:r>
            <a:r>
              <a:rPr lang="en-US" altLang="zh-CN" sz="1600" dirty="0" err="1">
                <a:solidFill>
                  <a:srgbClr val="A6A6A6"/>
                </a:solidFill>
                <a:latin typeface="Monaco"/>
              </a:rPr>
              <a:t>counter.count</a:t>
            </a:r>
            <a:r>
              <a:rPr lang="en-US" altLang="zh-CN" sz="1600" dirty="0">
                <a:solidFill>
                  <a:srgbClr val="A6A6A6"/>
                </a:solidFill>
                <a:latin typeface="Monaco"/>
              </a:rPr>
              <a:t>);      // undefined </a:t>
            </a:r>
          </a:p>
        </p:txBody>
      </p:sp>
    </p:spTree>
    <p:extLst>
      <p:ext uri="{BB962C8B-B14F-4D97-AF65-F5344CB8AC3E}">
        <p14:creationId xmlns:p14="http://schemas.microsoft.com/office/powerpoint/2010/main" val="791275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JavaScript</a:t>
            </a:r>
            <a:r>
              <a:rPr kumimoji="1" lang="en-US" altLang="en-US" dirty="0" err="1"/>
              <a:t>设计模式</a:t>
            </a:r>
            <a:r>
              <a:rPr kumimoji="1" lang="en-US" altLang="en-US" dirty="0"/>
              <a:t>——封装</a:t>
            </a:r>
            <a:endParaRPr kumimoji="1" lang="zh-CN" altLang="en-US" dirty="0"/>
          </a:p>
        </p:txBody>
      </p:sp>
      <p:sp>
        <p:nvSpPr>
          <p:cNvPr id="4" name="矩形 3"/>
          <p:cNvSpPr>
            <a:spLocks/>
          </p:cNvSpPr>
          <p:nvPr/>
        </p:nvSpPr>
        <p:spPr>
          <a:xfrm>
            <a:off x="1959942" y="3044280"/>
            <a:ext cx="52241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4400" dirty="0"/>
              <a:t>安全  VS  速</a:t>
            </a:r>
            <a:r>
              <a:rPr kumimoji="1" lang="en-US" altLang="en-US" sz="4400" dirty="0" smtClean="0"/>
              <a:t>度</a:t>
            </a:r>
            <a:r>
              <a:rPr kumimoji="1" lang="en-US" altLang="en-US" sz="4400" dirty="0" smtClean="0"/>
              <a:t>及</a:t>
            </a:r>
            <a:r>
              <a:rPr kumimoji="1" lang="en-US" altLang="en-US" sz="4400" dirty="0" smtClean="0"/>
              <a:t>内</a:t>
            </a:r>
            <a:r>
              <a:rPr kumimoji="1" lang="en-US" altLang="en-US" sz="4400" dirty="0"/>
              <a:t>存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60872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To Be Continued...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继承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单例</a:t>
            </a:r>
            <a:endParaRPr kumimoji="1" lang="en-US" altLang="zh-CN" dirty="0" smtClean="0"/>
          </a:p>
          <a:p>
            <a:r>
              <a:rPr kumimoji="1" lang="zh-CN" altLang="en-US" dirty="0" smtClean="0"/>
              <a:t>工厂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观察者</a:t>
            </a:r>
            <a:endParaRPr kumimoji="1" lang="en-US" altLang="zh-CN" dirty="0" smtClean="0"/>
          </a:p>
          <a:p>
            <a:r>
              <a:rPr kumimoji="1" lang="zh-CN" altLang="en-US" dirty="0" smtClean="0"/>
              <a:t>适配器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桥接</a:t>
            </a:r>
            <a:endParaRPr kumimoji="1" lang="en-US" altLang="zh-CN" dirty="0" smtClean="0"/>
          </a:p>
          <a:p>
            <a:r>
              <a:rPr kumimoji="1" lang="en-US" altLang="zh-CN" dirty="0" smtClean="0"/>
              <a:t>……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97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771"/>
          <a:stretch/>
        </p:blipFill>
        <p:spPr>
          <a:xfrm>
            <a:off x="0" y="850900"/>
            <a:ext cx="9144000" cy="51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手枪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结构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26" r="-12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932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手枪的结构 ＝ 手枪的设计</a:t>
            </a:r>
          </a:p>
          <a:p>
            <a:r>
              <a:rPr kumimoji="1" lang="en-US" altLang="en-US" dirty="0" smtClean="0"/>
              <a:t>用于制造手枪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582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软件的结构 ＝ 软件的设计</a:t>
            </a:r>
          </a:p>
          <a:p>
            <a:r>
              <a:rPr kumimoji="1" lang="zh-CN" altLang="en-US" dirty="0"/>
              <a:t>用于实现需求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页面交互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业务逻辑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</a:t>
            </a:r>
            <a:r>
              <a:rPr kumimoji="1" lang="en-US" altLang="zh-CN" dirty="0" smtClean="0"/>
              <a:t>…</a:t>
            </a:r>
            <a:endParaRPr kumimoji="1" lang="en-US" altLang="en-US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412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/>
          </p:cNvSpPr>
          <p:nvPr/>
        </p:nvSpPr>
        <p:spPr>
          <a:xfrm>
            <a:off x="2942640" y="3044280"/>
            <a:ext cx="3258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结构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＝</a:t>
            </a:r>
            <a:r>
              <a:rPr kumimoji="1" lang="en-US" altLang="zh-CN" sz="4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kumimoji="1" lang="zh-CN" altLang="en-US" sz="4400" dirty="0" smtClean="0">
                <a:latin typeface="Adobe 黑体 Std R"/>
                <a:ea typeface="Adobe 黑体 Std R"/>
                <a:cs typeface="Adobe 黑体 Std R"/>
              </a:rPr>
              <a:t>设计</a:t>
            </a:r>
            <a:endParaRPr kumimoji="1" lang="zh-CN" altLang="en-US" sz="4400" dirty="0">
              <a:solidFill>
                <a:schemeClr val="bg1">
                  <a:lumMod val="75000"/>
                </a:schemeClr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405512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1166</Words>
  <Application>Microsoft Macintosh PowerPoint</Application>
  <PresentationFormat>全屏显示(4:3)</PresentationFormat>
  <Paragraphs>286</Paragraphs>
  <Slides>57</Slides>
  <Notes>33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JavaScript设计模式（一）</vt:lpstr>
      <vt:lpstr>PowerPoint 演示文稿</vt:lpstr>
      <vt:lpstr>PowerPoint 演示文稿</vt:lpstr>
      <vt:lpstr>PowerPoint 演示文稿</vt:lpstr>
      <vt:lpstr>PowerPoint 演示文稿</vt:lpstr>
      <vt:lpstr>手枪的结构</vt:lpstr>
      <vt:lpstr>PowerPoint 演示文稿</vt:lpstr>
      <vt:lpstr>PowerPoint 演示文稿</vt:lpstr>
      <vt:lpstr>PowerPoint 演示文稿</vt:lpstr>
      <vt:lpstr>PowerPoint 演示文稿</vt:lpstr>
      <vt:lpstr>左轮手枪的设计</vt:lpstr>
      <vt:lpstr>半自动手枪的设计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为什么手枪设计成这样？</vt:lpstr>
      <vt:lpstr>不是这样</vt:lpstr>
      <vt:lpstr>也不是这样</vt:lpstr>
      <vt:lpstr>结论——手枪的设计模式</vt:lpstr>
      <vt:lpstr>软件的设计模式</vt:lpstr>
      <vt:lpstr>PowerPoint 演示文稿</vt:lpstr>
      <vt:lpstr>PowerPoint 演示文稿</vt:lpstr>
      <vt:lpstr>使用设计模式的好处</vt:lpstr>
      <vt:lpstr>使用设计模式的好处</vt:lpstr>
      <vt:lpstr>使用设计模式的好处</vt:lpstr>
      <vt:lpstr>使用设计模式的好处</vt:lpstr>
      <vt:lpstr>使用设计模式的好处</vt:lpstr>
      <vt:lpstr>使用设计模式的好处</vt:lpstr>
      <vt:lpstr>使用设计模式的好处</vt:lpstr>
      <vt:lpstr>使用设计模式的好处</vt:lpstr>
      <vt:lpstr>PowerPoint 演示文稿</vt:lpstr>
      <vt:lpstr>如何学习设计模式</vt:lpstr>
      <vt:lpstr>如何学习设计模式——实践</vt:lpstr>
      <vt:lpstr>如何学习设计模式——再实践</vt:lpstr>
      <vt:lpstr>PowerPoint 演示文稿</vt:lpstr>
      <vt:lpstr>PowerPoint 演示文稿</vt:lpstr>
      <vt:lpstr>PowerPoint 演示文稿</vt:lpstr>
      <vt:lpstr>PowerPoint 演示文稿</vt:lpstr>
      <vt:lpstr>JavaScript语言</vt:lpstr>
      <vt:lpstr>示例</vt:lpstr>
      <vt:lpstr>适用场景</vt:lpstr>
      <vt:lpstr>前端应用场景</vt:lpstr>
      <vt:lpstr>前端应用场景</vt:lpstr>
      <vt:lpstr>前端应用场景</vt:lpstr>
      <vt:lpstr>JavaScript的面向对象</vt:lpstr>
      <vt:lpstr>PowerPoint 演示文稿</vt:lpstr>
      <vt:lpstr>JavaScript设计模式——封装</vt:lpstr>
      <vt:lpstr>JavaScript设计模式——封装</vt:lpstr>
      <vt:lpstr>JavaScript设计模式——封装</vt:lpstr>
      <vt:lpstr>JavaScript设计模式——封装</vt:lpstr>
      <vt:lpstr>JavaScript设计模式——封装</vt:lpstr>
      <vt:lpstr>JavaScript设计模式——封装</vt:lpstr>
      <vt:lpstr>JavaScript设计模式——封装</vt:lpstr>
      <vt:lpstr>To Be Continued...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JavaScript设计模式（一）</dc:title>
  <dc:creator>agu hc</dc:creator>
  <cp:lastModifiedBy>agu hc</cp:lastModifiedBy>
  <cp:revision>208</cp:revision>
  <dcterms:created xsi:type="dcterms:W3CDTF">2014-03-05T02:53:17Z</dcterms:created>
  <dcterms:modified xsi:type="dcterms:W3CDTF">2014-03-06T08:41:58Z</dcterms:modified>
</cp:coreProperties>
</file>